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41A88-24D3-4957-923C-78015D9D37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C787EE9-4119-4C9F-8906-1B48D8B473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999095C-7FD8-4D42-A9FA-1E20059C2105}"/>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BD6B8644-CE4F-4552-A437-0152A524BA1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9872CD-E86A-4973-BA7E-0FE553F15507}"/>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3692786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96CA-3960-4352-BC02-6689E25B1AF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BA40EF2-5E0D-40D2-AC4E-462F680A48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CCED72-ECF5-452B-B5F3-78124ECFE1CE}"/>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8DE57599-05F7-4FF0-AB12-92A3842715B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052A62C-1798-4025-90D3-B6F74F0DD6F9}"/>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2537358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09F331-5B53-4F51-B832-BCDC57E1A1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FC04E3B-0F28-46D3-8B79-1AB804B0AE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52E3609-20A6-4919-99EA-046DB63B5217}"/>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DF3076B0-922D-42F5-BC53-56EACFB1620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3973F99-BDD9-499C-9825-AB833304FC9E}"/>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306028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D90A-8585-43DA-99C4-2F0FEFAF07F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82600CE-20B4-459F-B6B8-CBF55B86A0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2279612-C910-4628-80FD-B0887F16D460}"/>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2137624E-2470-45DD-A212-462CFCC8EBD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86BE040-76FF-433B-96ED-806C55F805BE}"/>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682720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3CFF8-F9FE-444F-952A-89B5A4E175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6F7D4BC-B4D6-42DC-91AC-9A145CA8F7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FBB25A-8F13-4324-A866-1E74237D2BC8}"/>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F4584322-0CAF-41FF-B1D5-EE11BA162F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8C6DA1-645F-4CC3-8F6C-D1F0C487F8F0}"/>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2276064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3B3C3-7716-450A-9526-20A2DACBFA5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0F24F4D-22D6-43F8-91EA-3F19FC9768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9969E1B4-B270-485C-B662-3A7515C15A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789C91F-56C0-4730-9240-B60B7DBF5C0F}"/>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6" name="Footer Placeholder 5">
            <a:extLst>
              <a:ext uri="{FF2B5EF4-FFF2-40B4-BE49-F238E27FC236}">
                <a16:creationId xmlns:a16="http://schemas.microsoft.com/office/drawing/2014/main" id="{CB7B2B5C-5A72-44E7-B35B-6D90A5577DF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CA901C6-7C19-4EA7-B9AD-F323316ECAE6}"/>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85243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2431B-8878-4B48-9733-4E515C1A7CE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E8A8395-EB0F-4C5F-80CE-61F898834C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FA9E69-D9D3-4B09-85B7-C4156E8A80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D5C1716-DE45-4047-9EB2-4BE93B27E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9ABFAA-6FEC-4D7B-B5CD-B6B9CBAAD8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8B96D19-224B-4867-88DA-84879A3A04AF}"/>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8" name="Footer Placeholder 7">
            <a:extLst>
              <a:ext uri="{FF2B5EF4-FFF2-40B4-BE49-F238E27FC236}">
                <a16:creationId xmlns:a16="http://schemas.microsoft.com/office/drawing/2014/main" id="{16E8226E-E8AD-4BAD-B56D-DAF56DF9616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012794A-87E4-43F3-9F18-727427CBEB66}"/>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160359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7304C-40B4-4910-8B86-67685C9C933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5B740CF-9B4C-4C81-BC41-A67359BC64DC}"/>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4" name="Footer Placeholder 3">
            <a:extLst>
              <a:ext uri="{FF2B5EF4-FFF2-40B4-BE49-F238E27FC236}">
                <a16:creationId xmlns:a16="http://schemas.microsoft.com/office/drawing/2014/main" id="{5A39BCC0-EA3C-41D9-8019-5BD36BE8DAC9}"/>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1F84AEC-B439-4838-98D5-E282ADCDA8F1}"/>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1295343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4C9EEF-0991-4B5A-B858-0CCB54FE4F97}"/>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3" name="Footer Placeholder 2">
            <a:extLst>
              <a:ext uri="{FF2B5EF4-FFF2-40B4-BE49-F238E27FC236}">
                <a16:creationId xmlns:a16="http://schemas.microsoft.com/office/drawing/2014/main" id="{4F3697A1-DD9F-4FAF-99D9-F67714AA2FC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DCB10B5-7741-4770-99DB-8A00156AAB83}"/>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322788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446E6-D066-4C2D-8163-24BC1BB52C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EAA091A-22ED-436F-A463-AD3E5D11F3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70B0E21-BF3F-4FB0-9BA3-7A71774971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C6A59-FB1C-485B-B004-FB8FFA836AD0}"/>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6" name="Footer Placeholder 5">
            <a:extLst>
              <a:ext uri="{FF2B5EF4-FFF2-40B4-BE49-F238E27FC236}">
                <a16:creationId xmlns:a16="http://schemas.microsoft.com/office/drawing/2014/main" id="{DE02298B-2660-4AD8-A1FF-5B7ADB6DC8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5015157-47DA-485F-9492-C7D8EC707727}"/>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350625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1E4DC-901E-4017-BE4C-355F249255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01A39AF-2B2B-4DF5-AACC-3998F7EDBB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CB70EA9-E1A8-47D3-90B6-6B2317CDB6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76169E-AE4A-4676-8E15-095F9D37C00A}"/>
              </a:ext>
            </a:extLst>
          </p:cNvPr>
          <p:cNvSpPr>
            <a:spLocks noGrp="1"/>
          </p:cNvSpPr>
          <p:nvPr>
            <p:ph type="dt" sz="half" idx="10"/>
          </p:nvPr>
        </p:nvSpPr>
        <p:spPr/>
        <p:txBody>
          <a:bodyPr/>
          <a:lstStyle/>
          <a:p>
            <a:fld id="{56AFB240-07BB-45C2-9B06-1638F1F88384}" type="datetimeFigureOut">
              <a:rPr lang="en-IN" smtClean="0"/>
              <a:t>26-09-2022</a:t>
            </a:fld>
            <a:endParaRPr lang="en-IN"/>
          </a:p>
        </p:txBody>
      </p:sp>
      <p:sp>
        <p:nvSpPr>
          <p:cNvPr id="6" name="Footer Placeholder 5">
            <a:extLst>
              <a:ext uri="{FF2B5EF4-FFF2-40B4-BE49-F238E27FC236}">
                <a16:creationId xmlns:a16="http://schemas.microsoft.com/office/drawing/2014/main" id="{7F624EB4-6F7B-4D95-B260-8BA171EB721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BC15D2-8A11-4D4B-8CB3-02ADFDC361F6}"/>
              </a:ext>
            </a:extLst>
          </p:cNvPr>
          <p:cNvSpPr>
            <a:spLocks noGrp="1"/>
          </p:cNvSpPr>
          <p:nvPr>
            <p:ph type="sldNum" sz="quarter" idx="12"/>
          </p:nvPr>
        </p:nvSpPr>
        <p:spPr/>
        <p:txBody>
          <a:bodyPr/>
          <a:lstStyle/>
          <a:p>
            <a:fld id="{D503F1C9-18F4-43DC-B0FE-F6AD68028231}" type="slidenum">
              <a:rPr lang="en-IN" smtClean="0"/>
              <a:t>‹#›</a:t>
            </a:fld>
            <a:endParaRPr lang="en-IN"/>
          </a:p>
        </p:txBody>
      </p:sp>
    </p:spTree>
    <p:extLst>
      <p:ext uri="{BB962C8B-B14F-4D97-AF65-F5344CB8AC3E}">
        <p14:creationId xmlns:p14="http://schemas.microsoft.com/office/powerpoint/2010/main" val="1726064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0C1BFA-20C2-4761-9599-D09174AB92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B46249C-A2D6-4B8E-BB81-0E10C270F0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583EB9-9F2B-40B4-BD5C-C1B094F6FC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AFB240-07BB-45C2-9B06-1638F1F88384}" type="datetimeFigureOut">
              <a:rPr lang="en-IN" smtClean="0"/>
              <a:t>26-09-2022</a:t>
            </a:fld>
            <a:endParaRPr lang="en-IN"/>
          </a:p>
        </p:txBody>
      </p:sp>
      <p:sp>
        <p:nvSpPr>
          <p:cNvPr id="5" name="Footer Placeholder 4">
            <a:extLst>
              <a:ext uri="{FF2B5EF4-FFF2-40B4-BE49-F238E27FC236}">
                <a16:creationId xmlns:a16="http://schemas.microsoft.com/office/drawing/2014/main" id="{6500FA86-4297-4E1E-84C3-32730C1A4A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5D58668-69B5-4358-A4E5-237BC84B4B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03F1C9-18F4-43DC-B0FE-F6AD68028231}" type="slidenum">
              <a:rPr lang="en-IN" smtClean="0"/>
              <a:t>‹#›</a:t>
            </a:fld>
            <a:endParaRPr lang="en-IN"/>
          </a:p>
        </p:txBody>
      </p:sp>
    </p:spTree>
    <p:extLst>
      <p:ext uri="{BB962C8B-B14F-4D97-AF65-F5344CB8AC3E}">
        <p14:creationId xmlns:p14="http://schemas.microsoft.com/office/powerpoint/2010/main" val="3195866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3046988"/>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Jaw Relations </a:t>
            </a:r>
            <a:r>
              <a:rPr lang="en-IN" sz="2400" u="sng" dirty="0" err="1">
                <a:latin typeface="Times New Roman" panose="02020603050405020304" pitchFamily="18" charset="0"/>
                <a:cs typeface="Times New Roman" panose="02020603050405020304" pitchFamily="18" charset="0"/>
              </a:rPr>
              <a:t>record,Selection</a:t>
            </a:r>
            <a:r>
              <a:rPr lang="en-IN" sz="2400" u="sng" dirty="0">
                <a:latin typeface="Times New Roman" panose="02020603050405020304" pitchFamily="18" charset="0"/>
                <a:cs typeface="Times New Roman" panose="02020603050405020304" pitchFamily="18" charset="0"/>
              </a:rPr>
              <a:t> and Arrangement of teeth &amp; Try-in of RPD</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Dept of Prosthodontics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endParaRPr lang="en-IN" sz="2400" u="sng"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4011871"/>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EA0A2-6398-49F1-AFE6-48BD92850673}"/>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C17D8C7A-43DD-4783-A0DA-2E10C9599F1B}"/>
              </a:ext>
            </a:extLst>
          </p:cNvPr>
          <p:cNvSpPr>
            <a:spLocks noGrp="1"/>
          </p:cNvSpPr>
          <p:nvPr>
            <p:ph idx="1"/>
          </p:nvPr>
        </p:nvSpPr>
        <p:spPr/>
        <p:txBody>
          <a:bodyPr/>
          <a:lstStyle/>
          <a:p>
            <a:r>
              <a:rPr lang="en-US" dirty="0"/>
              <a:t>The physiologic rest dimension will always be greater than the occlusal vertical dimension. </a:t>
            </a:r>
          </a:p>
          <a:p>
            <a:r>
              <a:rPr lang="en-US" dirty="0"/>
              <a:t>In most patients, the difference in these measurements will be 2 to 4 </a:t>
            </a:r>
            <a:r>
              <a:rPr lang="en-US" dirty="0" err="1"/>
              <a:t>mm.This</a:t>
            </a:r>
            <a:r>
              <a:rPr lang="en-US" dirty="0"/>
              <a:t> relationship was first studied by Dr M. E. </a:t>
            </a:r>
            <a:r>
              <a:rPr lang="en-US" dirty="0" err="1"/>
              <a:t>Niswonger</a:t>
            </a:r>
            <a:r>
              <a:rPr lang="en-US" dirty="0"/>
              <a:t> in 1934.</a:t>
            </a:r>
          </a:p>
          <a:p>
            <a:r>
              <a:rPr lang="en-US" dirty="0" err="1"/>
              <a:t>Niswonger</a:t>
            </a:r>
            <a:r>
              <a:rPr lang="en-US" dirty="0"/>
              <a:t> measured the interocclusal rest space in 200 patients with natural teeth and found that 83% of the patients displayed a rest space of approximately 3 mm.</a:t>
            </a:r>
          </a:p>
          <a:p>
            <a:r>
              <a:rPr lang="en-US" dirty="0"/>
              <a:t> Of the patients included in </a:t>
            </a:r>
            <a:r>
              <a:rPr lang="en-US" dirty="0" err="1"/>
              <a:t>Niswonger’s</a:t>
            </a:r>
            <a:r>
              <a:rPr lang="en-US" dirty="0"/>
              <a:t> investigation, none displayed an interocclusal rest space less than 1 mm or greater than 6 mm</a:t>
            </a:r>
            <a:endParaRPr lang="en-IN" dirty="0"/>
          </a:p>
        </p:txBody>
      </p:sp>
    </p:spTree>
    <p:extLst>
      <p:ext uri="{BB962C8B-B14F-4D97-AF65-F5344CB8AC3E}">
        <p14:creationId xmlns:p14="http://schemas.microsoft.com/office/powerpoint/2010/main" val="6926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566C5-0101-4E00-9D39-039683186132}"/>
              </a:ext>
            </a:extLst>
          </p:cNvPr>
          <p:cNvSpPr>
            <a:spLocks noGrp="1"/>
          </p:cNvSpPr>
          <p:nvPr>
            <p:ph type="title"/>
          </p:nvPr>
        </p:nvSpPr>
        <p:spPr/>
        <p:txBody>
          <a:bodyPr/>
          <a:lstStyle/>
          <a:p>
            <a:r>
              <a:rPr lang="en-US" dirty="0"/>
              <a:t>Altering the existing occlusal vertical dimension</a:t>
            </a:r>
            <a:endParaRPr lang="en-IN" dirty="0"/>
          </a:p>
        </p:txBody>
      </p:sp>
      <p:sp>
        <p:nvSpPr>
          <p:cNvPr id="3" name="Content Placeholder 2">
            <a:extLst>
              <a:ext uri="{FF2B5EF4-FFF2-40B4-BE49-F238E27FC236}">
                <a16:creationId xmlns:a16="http://schemas.microsoft.com/office/drawing/2014/main" id="{C1733AC2-F111-40E3-8E01-B599F8F4093A}"/>
              </a:ext>
            </a:extLst>
          </p:cNvPr>
          <p:cNvSpPr>
            <a:spLocks noGrp="1"/>
          </p:cNvSpPr>
          <p:nvPr>
            <p:ph idx="1"/>
          </p:nvPr>
        </p:nvSpPr>
        <p:spPr/>
        <p:txBody>
          <a:bodyPr>
            <a:normAutofit fontScale="92500"/>
          </a:bodyPr>
          <a:lstStyle/>
          <a:p>
            <a:r>
              <a:rPr lang="en-US" dirty="0"/>
              <a:t>For most patients requiring removable partial dentures, measurement of the occlusal vertical dimension is not necessary. </a:t>
            </a:r>
          </a:p>
          <a:p>
            <a:r>
              <a:rPr lang="en-US" dirty="0"/>
              <a:t>If the remaining natural teeth appear normal in size, shape, and position, and these teeth display acceptable contact during closure, this vertical relationship should be considered the occlusal vertical dimension. </a:t>
            </a:r>
          </a:p>
          <a:p>
            <a:r>
              <a:rPr lang="en-US" dirty="0"/>
              <a:t>Changing this dimension should be considered only if the patient displays signs and symptoms suggesting a significant decrease in vertical dimension. </a:t>
            </a:r>
          </a:p>
          <a:p>
            <a:r>
              <a:rPr lang="en-US" dirty="0"/>
              <a:t>Signs and symptoms may include severe tooth wear, a markedly decreased nose-to-chin distance, or unexplained discomfort in the orofacial musculature</a:t>
            </a:r>
            <a:endParaRPr lang="en-IN" dirty="0"/>
          </a:p>
        </p:txBody>
      </p:sp>
    </p:spTree>
    <p:extLst>
      <p:ext uri="{BB962C8B-B14F-4D97-AF65-F5344CB8AC3E}">
        <p14:creationId xmlns:p14="http://schemas.microsoft.com/office/powerpoint/2010/main" val="3082261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8A68D-FA8B-4BF6-BB0A-80ACA3F4FD5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2B87CAB-3E8F-4111-9810-560CE1EA2322}"/>
              </a:ext>
            </a:extLst>
          </p:cNvPr>
          <p:cNvSpPr>
            <a:spLocks noGrp="1"/>
          </p:cNvSpPr>
          <p:nvPr>
            <p:ph idx="1"/>
          </p:nvPr>
        </p:nvSpPr>
        <p:spPr/>
        <p:txBody>
          <a:bodyPr>
            <a:normAutofit fontScale="92500" lnSpcReduction="10000"/>
          </a:bodyPr>
          <a:lstStyle/>
          <a:p>
            <a:r>
              <a:rPr lang="en-US" dirty="0"/>
              <a:t>The fact that the occlusal surfaces of the teeth have been worn excessively does not in itself warrant the assumption that the occlusal vertical dimension has been decreased. Under certain circumstances, continued eruption of the teeth can maintain the appropriate vertical dimension. </a:t>
            </a:r>
          </a:p>
          <a:p>
            <a:r>
              <a:rPr lang="en-US" dirty="0"/>
              <a:t>Another clinical sign that has often been misinterpreted is an extreme anterior vertical overlap in which the mandibular teeth actually strike the soft tissues of the palate.</a:t>
            </a:r>
          </a:p>
          <a:p>
            <a:r>
              <a:rPr lang="en-US" dirty="0"/>
              <a:t>This condition may or may not indicate a decrease in the occlusal vertical dimension.</a:t>
            </a:r>
          </a:p>
          <a:p>
            <a:r>
              <a:rPr lang="en-US" dirty="0"/>
              <a:t>Therefore, no treatment should be instituted without more definite proof that a loss of vertical dimension has occurred</a:t>
            </a:r>
            <a:endParaRPr lang="en-IN" dirty="0"/>
          </a:p>
        </p:txBody>
      </p:sp>
    </p:spTree>
    <p:extLst>
      <p:ext uri="{BB962C8B-B14F-4D97-AF65-F5344CB8AC3E}">
        <p14:creationId xmlns:p14="http://schemas.microsoft.com/office/powerpoint/2010/main" val="281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3EF9-10C8-413E-B3E6-1D3F4BBA672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C853A47-42CD-44F0-BFF7-5403BC6FEB65}"/>
              </a:ext>
            </a:extLst>
          </p:cNvPr>
          <p:cNvSpPr>
            <a:spLocks noGrp="1"/>
          </p:cNvSpPr>
          <p:nvPr>
            <p:ph idx="1"/>
          </p:nvPr>
        </p:nvSpPr>
        <p:spPr/>
        <p:txBody>
          <a:bodyPr/>
          <a:lstStyle/>
          <a:p>
            <a:r>
              <a:rPr lang="en-US" dirty="0"/>
              <a:t>Confirmation of a decrease in vertical dimension requires a history of physical discomfort related to overclosure, objective evidence of severe tooth wear or intrusion, and greater than 4 mm of interocclusal rest space.</a:t>
            </a:r>
          </a:p>
          <a:p>
            <a:r>
              <a:rPr lang="en-US" dirty="0"/>
              <a:t> If these signs and symptoms are present, a temporary increase in the existing occlusal vertical dimension should be considered.</a:t>
            </a:r>
          </a:p>
          <a:p>
            <a:r>
              <a:rPr lang="en-US" dirty="0"/>
              <a:t> This increase in interocclusal height should be accomplished using a temporary removable device in the form of an acrylic resin overlay</a:t>
            </a:r>
            <a:endParaRPr lang="en-IN" dirty="0"/>
          </a:p>
        </p:txBody>
      </p:sp>
    </p:spTree>
    <p:extLst>
      <p:ext uri="{BB962C8B-B14F-4D97-AF65-F5344CB8AC3E}">
        <p14:creationId xmlns:p14="http://schemas.microsoft.com/office/powerpoint/2010/main" val="2293201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84D89-6753-43AC-A663-FD9D2C1D37D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A8CC58-C121-44FC-99AE-57335FD547A3}"/>
              </a:ext>
            </a:extLst>
          </p:cNvPr>
          <p:cNvSpPr>
            <a:spLocks noGrp="1"/>
          </p:cNvSpPr>
          <p:nvPr>
            <p:ph idx="1"/>
          </p:nvPr>
        </p:nvSpPr>
        <p:spPr/>
        <p:txBody>
          <a:bodyPr>
            <a:normAutofit fontScale="92500" lnSpcReduction="20000"/>
          </a:bodyPr>
          <a:lstStyle/>
          <a:p>
            <a:r>
              <a:rPr lang="en-US" dirty="0"/>
              <a:t>The acrylic resin overlay, or occlusal device, must contact the remaining teeth in both arches in order to prevent supra-eruption or intrusion of the teeth. </a:t>
            </a:r>
          </a:p>
          <a:p>
            <a:r>
              <a:rPr lang="en-US" dirty="0"/>
              <a:t>Furthermore, the occlusal device must be worn 24 hours per day, with the exception of removal for cleaning and maintenance.</a:t>
            </a:r>
          </a:p>
          <a:p>
            <a:r>
              <a:rPr lang="en-US" dirty="0"/>
              <a:t> If the patient can tolerate the newly established occlusal vertical dimension for a period of 1 to 3 months, definitive correction may be instituted.</a:t>
            </a:r>
          </a:p>
          <a:p>
            <a:r>
              <a:rPr lang="en-US" dirty="0"/>
              <a:t> Treatment must be planned so that all dimension-altering prostheses are inserted at the same time.</a:t>
            </a:r>
          </a:p>
          <a:p>
            <a:r>
              <a:rPr lang="en-US" dirty="0"/>
              <a:t> Failure to place the prostheses in this manner can result in severe patient discomfort and failure of the occlusal rehabilitation.</a:t>
            </a:r>
            <a:endParaRPr lang="en-IN" dirty="0"/>
          </a:p>
        </p:txBody>
      </p:sp>
    </p:spTree>
    <p:extLst>
      <p:ext uri="{BB962C8B-B14F-4D97-AF65-F5344CB8AC3E}">
        <p14:creationId xmlns:p14="http://schemas.microsoft.com/office/powerpoint/2010/main" val="3862710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0BFBD-309C-4283-AB94-180832074B7E}"/>
              </a:ext>
            </a:extLst>
          </p:cNvPr>
          <p:cNvSpPr>
            <a:spLocks noGrp="1"/>
          </p:cNvSpPr>
          <p:nvPr>
            <p:ph type="title"/>
          </p:nvPr>
        </p:nvSpPr>
        <p:spPr/>
        <p:txBody>
          <a:bodyPr/>
          <a:lstStyle/>
          <a:p>
            <a:r>
              <a:rPr lang="en-US" dirty="0"/>
              <a:t>Establishing the occlusal vertical dimension</a:t>
            </a:r>
            <a:endParaRPr lang="en-IN" dirty="0"/>
          </a:p>
        </p:txBody>
      </p:sp>
      <p:sp>
        <p:nvSpPr>
          <p:cNvPr id="3" name="Content Placeholder 2">
            <a:extLst>
              <a:ext uri="{FF2B5EF4-FFF2-40B4-BE49-F238E27FC236}">
                <a16:creationId xmlns:a16="http://schemas.microsoft.com/office/drawing/2014/main" id="{1D0DFC4B-2AF2-4FB5-9FC8-2D6C46C1A397}"/>
              </a:ext>
            </a:extLst>
          </p:cNvPr>
          <p:cNvSpPr>
            <a:spLocks noGrp="1"/>
          </p:cNvSpPr>
          <p:nvPr>
            <p:ph idx="1"/>
          </p:nvPr>
        </p:nvSpPr>
        <p:spPr/>
        <p:txBody>
          <a:bodyPr>
            <a:normAutofit lnSpcReduction="10000"/>
          </a:bodyPr>
          <a:lstStyle/>
          <a:p>
            <a:r>
              <a:rPr lang="en-US" dirty="0"/>
              <a:t>Only a small percentage of partial denture patients must have the occlusal vertical dimension established by measurement. </a:t>
            </a:r>
          </a:p>
          <a:p>
            <a:r>
              <a:rPr lang="en-US" dirty="0"/>
              <a:t>This is accomplished by determining the physiologic rest dimension and then subtracting 2 to 3 mm (the average interocclusal rest space). </a:t>
            </a:r>
          </a:p>
          <a:p>
            <a:r>
              <a:rPr lang="en-US" dirty="0"/>
              <a:t>The resultant measurement is the dimension at which the prosthesis should be constructed. </a:t>
            </a:r>
          </a:p>
          <a:p>
            <a:r>
              <a:rPr lang="en-US" dirty="0"/>
              <a:t>The practitioner should keep in mind that this calculation is based on an average interocclusal space. </a:t>
            </a:r>
          </a:p>
          <a:p>
            <a:r>
              <a:rPr lang="en-US" dirty="0"/>
              <a:t>Therefore, the occlusal vertical dimension should be evaluated before completion of the prosthesis.</a:t>
            </a:r>
            <a:endParaRPr lang="en-IN" dirty="0"/>
          </a:p>
        </p:txBody>
      </p:sp>
    </p:spTree>
    <p:extLst>
      <p:ext uri="{BB962C8B-B14F-4D97-AF65-F5344CB8AC3E}">
        <p14:creationId xmlns:p14="http://schemas.microsoft.com/office/powerpoint/2010/main" val="4275676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7C848-B8A2-4C51-8ED1-37D6734B6A4F}"/>
              </a:ext>
            </a:extLst>
          </p:cNvPr>
          <p:cNvSpPr>
            <a:spLocks noGrp="1"/>
          </p:cNvSpPr>
          <p:nvPr>
            <p:ph type="title"/>
          </p:nvPr>
        </p:nvSpPr>
        <p:spPr/>
        <p:txBody>
          <a:bodyPr/>
          <a:lstStyle/>
          <a:p>
            <a:r>
              <a:rPr lang="en-IN" dirty="0"/>
              <a:t>Horizontal Jaw Relation</a:t>
            </a:r>
          </a:p>
        </p:txBody>
      </p:sp>
      <p:sp>
        <p:nvSpPr>
          <p:cNvPr id="3" name="Content Placeholder 2">
            <a:extLst>
              <a:ext uri="{FF2B5EF4-FFF2-40B4-BE49-F238E27FC236}">
                <a16:creationId xmlns:a16="http://schemas.microsoft.com/office/drawing/2014/main" id="{691A03C2-A8CA-46E1-933A-DB95097CF7C1}"/>
              </a:ext>
            </a:extLst>
          </p:cNvPr>
          <p:cNvSpPr>
            <a:spLocks noGrp="1"/>
          </p:cNvSpPr>
          <p:nvPr>
            <p:ph idx="1"/>
          </p:nvPr>
        </p:nvSpPr>
        <p:spPr/>
        <p:txBody>
          <a:bodyPr>
            <a:normAutofit lnSpcReduction="10000"/>
          </a:bodyPr>
          <a:lstStyle/>
          <a:p>
            <a:r>
              <a:rPr lang="en-US" dirty="0"/>
              <a:t>Two horizontal relationships of the mandible to the maxilla must be considered in removable partial denture therapy. The first of these relationships is centric relation. </a:t>
            </a:r>
          </a:p>
          <a:p>
            <a:r>
              <a:rPr lang="en-US" dirty="0"/>
              <a:t> centric relation is the physiologic relationship of the mandible to the maxilla when both condyles are properly related to their articular discs, and the condyle-disc assemblies are stabilized against the posterior slopes of the articular eminences. </a:t>
            </a:r>
          </a:p>
          <a:p>
            <a:r>
              <a:rPr lang="en-US" dirty="0"/>
              <a:t>Centric relation is a bone-to-bone relation of the mandible to the maxilla; </a:t>
            </a:r>
            <a:r>
              <a:rPr lang="en-US" dirty="0" err="1"/>
              <a:t>cuspal</a:t>
            </a:r>
            <a:r>
              <a:rPr lang="en-US" dirty="0"/>
              <a:t> relationships of the teeth are not considered. </a:t>
            </a:r>
          </a:p>
          <a:p>
            <a:r>
              <a:rPr lang="en-US" dirty="0"/>
              <a:t>The mandible can be returned to this position repeatedly, so it is considered a reference point in developing the occlusion for a patient</a:t>
            </a:r>
            <a:endParaRPr lang="en-IN" dirty="0"/>
          </a:p>
        </p:txBody>
      </p:sp>
    </p:spTree>
    <p:extLst>
      <p:ext uri="{BB962C8B-B14F-4D97-AF65-F5344CB8AC3E}">
        <p14:creationId xmlns:p14="http://schemas.microsoft.com/office/powerpoint/2010/main" val="254529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6653-33F6-43DC-86E7-B6587F1DC11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BF1117-6E4A-4AD5-8876-DE3239F9D31B}"/>
              </a:ext>
            </a:extLst>
          </p:cNvPr>
          <p:cNvSpPr>
            <a:spLocks noGrp="1"/>
          </p:cNvSpPr>
          <p:nvPr>
            <p:ph idx="1"/>
          </p:nvPr>
        </p:nvSpPr>
        <p:spPr/>
        <p:txBody>
          <a:bodyPr/>
          <a:lstStyle/>
          <a:p>
            <a:pPr algn="just"/>
            <a:r>
              <a:rPr lang="en-US" dirty="0"/>
              <a:t>The second horizontal relationship of the mandible to the maxilla is maximal </a:t>
            </a:r>
            <a:r>
              <a:rPr lang="en-US" dirty="0" err="1"/>
              <a:t>intercuspal</a:t>
            </a:r>
            <a:r>
              <a:rPr lang="en-US" dirty="0"/>
              <a:t> position.</a:t>
            </a:r>
          </a:p>
          <a:p>
            <a:pPr algn="just"/>
            <a:r>
              <a:rPr lang="en-US" dirty="0"/>
              <a:t> Maximal </a:t>
            </a:r>
            <a:r>
              <a:rPr lang="en-US" dirty="0" err="1"/>
              <a:t>intercuspal</a:t>
            </a:r>
            <a:r>
              <a:rPr lang="en-US" dirty="0"/>
              <a:t> position may be defined as the most complete interdigitation of the teeth independent of the condylar position.</a:t>
            </a:r>
          </a:p>
          <a:p>
            <a:pPr algn="just"/>
            <a:r>
              <a:rPr lang="en-US" dirty="0"/>
              <a:t>This is a tooth-to-tooth relationship; there is no mention of jaw position.</a:t>
            </a:r>
          </a:p>
          <a:p>
            <a:pPr algn="just"/>
            <a:r>
              <a:rPr lang="en-US" dirty="0"/>
              <a:t>This is not a terminal position of the mandible, but takes place somewhere within the borders of mandibular movement. </a:t>
            </a:r>
          </a:p>
          <a:p>
            <a:pPr algn="just"/>
            <a:r>
              <a:rPr lang="en-US" dirty="0"/>
              <a:t>It is a position of learned, conscious, habitual closure.</a:t>
            </a:r>
            <a:endParaRPr lang="en-IN" dirty="0"/>
          </a:p>
        </p:txBody>
      </p:sp>
    </p:spTree>
    <p:extLst>
      <p:ext uri="{BB962C8B-B14F-4D97-AF65-F5344CB8AC3E}">
        <p14:creationId xmlns:p14="http://schemas.microsoft.com/office/powerpoint/2010/main" val="1673220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78676-8C1E-4F50-BB99-0E30071C096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CA4936D-5021-4B98-8A0E-B310BC1B1E66}"/>
              </a:ext>
            </a:extLst>
          </p:cNvPr>
          <p:cNvSpPr>
            <a:spLocks noGrp="1"/>
          </p:cNvSpPr>
          <p:nvPr>
            <p:ph idx="1"/>
          </p:nvPr>
        </p:nvSpPr>
        <p:spPr/>
        <p:txBody>
          <a:bodyPr>
            <a:normAutofit fontScale="92500" lnSpcReduction="20000"/>
          </a:bodyPr>
          <a:lstStyle/>
          <a:p>
            <a:r>
              <a:rPr lang="en-US" dirty="0"/>
              <a:t>In more than 90% of all persons, centric relation and maximal </a:t>
            </a:r>
            <a:r>
              <a:rPr lang="en-US" dirty="0" err="1"/>
              <a:t>intercuspal</a:t>
            </a:r>
            <a:r>
              <a:rPr lang="en-US" dirty="0"/>
              <a:t> position do not coincide.</a:t>
            </a:r>
          </a:p>
          <a:p>
            <a:r>
              <a:rPr lang="en-US" dirty="0"/>
              <a:t>When different, maximal </a:t>
            </a:r>
            <a:r>
              <a:rPr lang="en-US" dirty="0" err="1"/>
              <a:t>intercuspal</a:t>
            </a:r>
            <a:r>
              <a:rPr lang="en-US" dirty="0"/>
              <a:t> position will always be anterior to centric relation.</a:t>
            </a:r>
          </a:p>
          <a:p>
            <a:r>
              <a:rPr lang="en-US" dirty="0"/>
              <a:t>The difference can range from tenths of a millimeter to 5 mm or more, but 1 to 2 mm is most frequent.</a:t>
            </a:r>
          </a:p>
          <a:p>
            <a:r>
              <a:rPr lang="en-US" dirty="0"/>
              <a:t> Regardless of the position selected for development of an occlusal scheme, the practitioner must ensure harmony between these two positions.</a:t>
            </a:r>
          </a:p>
          <a:p>
            <a:r>
              <a:rPr lang="en-US" dirty="0"/>
              <a:t> Patients should always have the ability to function in these two positions and the intervening space.</a:t>
            </a:r>
          </a:p>
          <a:p>
            <a:r>
              <a:rPr lang="en-US" dirty="0"/>
              <a:t>Therefore, deflective contacts in either position must be avoided</a:t>
            </a:r>
            <a:endParaRPr lang="en-IN" dirty="0"/>
          </a:p>
        </p:txBody>
      </p:sp>
    </p:spTree>
    <p:extLst>
      <p:ext uri="{BB962C8B-B14F-4D97-AF65-F5344CB8AC3E}">
        <p14:creationId xmlns:p14="http://schemas.microsoft.com/office/powerpoint/2010/main" val="1143898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02B84-1D86-429F-886A-A0D37B349513}"/>
              </a:ext>
            </a:extLst>
          </p:cNvPr>
          <p:cNvSpPr>
            <a:spLocks noGrp="1"/>
          </p:cNvSpPr>
          <p:nvPr>
            <p:ph type="title"/>
          </p:nvPr>
        </p:nvSpPr>
        <p:spPr/>
        <p:txBody>
          <a:bodyPr/>
          <a:lstStyle/>
          <a:p>
            <a:r>
              <a:rPr lang="en-IN" dirty="0"/>
              <a:t>Mounting the Dental Cast</a:t>
            </a:r>
          </a:p>
        </p:txBody>
      </p:sp>
      <p:sp>
        <p:nvSpPr>
          <p:cNvPr id="3" name="Content Placeholder 2">
            <a:extLst>
              <a:ext uri="{FF2B5EF4-FFF2-40B4-BE49-F238E27FC236}">
                <a16:creationId xmlns:a16="http://schemas.microsoft.com/office/drawing/2014/main" id="{8A5D78E8-1AC9-4CDA-A1FB-CA8CA1F8944A}"/>
              </a:ext>
            </a:extLst>
          </p:cNvPr>
          <p:cNvSpPr>
            <a:spLocks noGrp="1"/>
          </p:cNvSpPr>
          <p:nvPr>
            <p:ph idx="1"/>
          </p:nvPr>
        </p:nvSpPr>
        <p:spPr/>
        <p:txBody>
          <a:bodyPr/>
          <a:lstStyle/>
          <a:p>
            <a:r>
              <a:rPr lang="en-US" dirty="0"/>
              <a:t>At this stage, the practitioner must mount the dental casts in preparation for the arrangement of prosthetic teeth. </a:t>
            </a:r>
          </a:p>
          <a:p>
            <a:r>
              <a:rPr lang="en-US" dirty="0"/>
              <a:t>Casts must be accurately related to the opening and closing axis of the chosen articulator and to one another. </a:t>
            </a:r>
          </a:p>
          <a:p>
            <a:r>
              <a:rPr lang="en-US" dirty="0"/>
              <a:t>To accomplish these objectives, the practitioner must choose an appropriate articulator. </a:t>
            </a:r>
          </a:p>
          <a:p>
            <a:r>
              <a:rPr lang="en-US" dirty="0"/>
              <a:t>In turn, the maxillary and mandibular casts must be properly mounted on the articulator</a:t>
            </a:r>
            <a:endParaRPr lang="en-IN" dirty="0"/>
          </a:p>
        </p:txBody>
      </p:sp>
    </p:spTree>
    <p:extLst>
      <p:ext uri="{BB962C8B-B14F-4D97-AF65-F5344CB8AC3E}">
        <p14:creationId xmlns:p14="http://schemas.microsoft.com/office/powerpoint/2010/main" val="392243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3506938297"/>
              </p:ext>
            </p:extLst>
          </p:nvPr>
        </p:nvGraphicFramePr>
        <p:xfrm>
          <a:off x="833718" y="1825625"/>
          <a:ext cx="10764723" cy="4667250"/>
        </p:xfrm>
        <a:graphic>
          <a:graphicData uri="http://schemas.openxmlformats.org/drawingml/2006/table">
            <a:tbl>
              <a:tblPr firstRow="1" bandRow="1">
                <a:tableStyleId>{5C22544A-7EE6-4342-B048-85BDC9FD1C3A}</a:tableStyleId>
              </a:tblPr>
              <a:tblGrid>
                <a:gridCol w="3591229">
                  <a:extLst>
                    <a:ext uri="{9D8B030D-6E8A-4147-A177-3AD203B41FA5}">
                      <a16:colId xmlns:a16="http://schemas.microsoft.com/office/drawing/2014/main" val="3648860307"/>
                    </a:ext>
                  </a:extLst>
                </a:gridCol>
                <a:gridCol w="3586747">
                  <a:extLst>
                    <a:ext uri="{9D8B030D-6E8A-4147-A177-3AD203B41FA5}">
                      <a16:colId xmlns:a16="http://schemas.microsoft.com/office/drawing/2014/main" val="1967634947"/>
                    </a:ext>
                  </a:extLst>
                </a:gridCol>
                <a:gridCol w="3586747">
                  <a:extLst>
                    <a:ext uri="{9D8B030D-6E8A-4147-A177-3AD203B41FA5}">
                      <a16:colId xmlns:a16="http://schemas.microsoft.com/office/drawing/2014/main" val="3641014661"/>
                    </a:ext>
                  </a:extLst>
                </a:gridCol>
              </a:tblGrid>
              <a:tr h="93345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933450">
                <a:tc>
                  <a:txBody>
                    <a:bodyPr/>
                    <a:lstStyle/>
                    <a:p>
                      <a:r>
                        <a:rPr lang="en-US" dirty="0"/>
                        <a:t>Introduction</a:t>
                      </a:r>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933450">
                <a:tc>
                  <a:txBody>
                    <a:bodyPr/>
                    <a:lstStyle/>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933450">
                <a:tc>
                  <a:txBody>
                    <a:bodyPr/>
                    <a:lstStyle/>
                    <a:p>
                      <a:endParaRPr lang="en-IN" dirty="0"/>
                    </a:p>
                  </a:txBody>
                  <a:tcPr/>
                </a:tc>
                <a:tc>
                  <a:txBody>
                    <a:bodyPr/>
                    <a:lstStyle/>
                    <a:p>
                      <a:r>
                        <a:rPr lang="en-IN" dirty="0"/>
                        <a:t>Psychomotor</a:t>
                      </a:r>
                    </a:p>
                  </a:txBody>
                  <a:tcPr/>
                </a:tc>
                <a:tc>
                  <a:txBody>
                    <a:bodyPr/>
                    <a:lstStyle/>
                    <a:p>
                      <a:r>
                        <a:rPr lang="en-US" dirty="0"/>
                        <a:t>Must Know</a:t>
                      </a:r>
                      <a:endParaRPr lang="en-IN" dirty="0"/>
                    </a:p>
                  </a:txBody>
                  <a:tcPr/>
                </a:tc>
                <a:extLst>
                  <a:ext uri="{0D108BD9-81ED-4DB2-BD59-A6C34878D82A}">
                    <a16:rowId xmlns:a16="http://schemas.microsoft.com/office/drawing/2014/main" val="4238449484"/>
                  </a:ext>
                </a:extLst>
              </a:tr>
              <a:tr h="933450">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E5903-7AE7-4ED7-9FA9-B5DC91286E38}"/>
              </a:ext>
            </a:extLst>
          </p:cNvPr>
          <p:cNvSpPr>
            <a:spLocks noGrp="1"/>
          </p:cNvSpPr>
          <p:nvPr>
            <p:ph type="title"/>
          </p:nvPr>
        </p:nvSpPr>
        <p:spPr/>
        <p:txBody>
          <a:bodyPr/>
          <a:lstStyle/>
          <a:p>
            <a:r>
              <a:rPr lang="en-IN" dirty="0"/>
              <a:t>Choosing an articulator</a:t>
            </a:r>
          </a:p>
        </p:txBody>
      </p:sp>
      <p:sp>
        <p:nvSpPr>
          <p:cNvPr id="3" name="Content Placeholder 2">
            <a:extLst>
              <a:ext uri="{FF2B5EF4-FFF2-40B4-BE49-F238E27FC236}">
                <a16:creationId xmlns:a16="http://schemas.microsoft.com/office/drawing/2014/main" id="{F78D023A-3044-4FD2-A3FC-E5A8CF00EA65}"/>
              </a:ext>
            </a:extLst>
          </p:cNvPr>
          <p:cNvSpPr>
            <a:spLocks noGrp="1"/>
          </p:cNvSpPr>
          <p:nvPr>
            <p:ph idx="1"/>
          </p:nvPr>
        </p:nvSpPr>
        <p:spPr/>
        <p:txBody>
          <a:bodyPr>
            <a:normAutofit fontScale="92500"/>
          </a:bodyPr>
          <a:lstStyle/>
          <a:p>
            <a:r>
              <a:rPr lang="en-US" dirty="0"/>
              <a:t>A practitioner should select the simplest instrument that meets the requirements of dental treatment. </a:t>
            </a:r>
          </a:p>
          <a:p>
            <a:r>
              <a:rPr lang="en-US" dirty="0"/>
              <a:t>As the complexity of the articulator increases, so does the probability of making significant errors. </a:t>
            </a:r>
          </a:p>
          <a:p>
            <a:r>
              <a:rPr lang="en-US" dirty="0"/>
              <a:t>A simple hinge or a nonadjustable articulator is frequently indicated in the treatment of patients with Kennedy Class III partially edentulous arches. </a:t>
            </a:r>
          </a:p>
          <a:p>
            <a:r>
              <a:rPr lang="en-US" dirty="0"/>
              <a:t>A </a:t>
            </a:r>
            <a:r>
              <a:rPr lang="en-US" dirty="0" err="1"/>
              <a:t>semiadjustable</a:t>
            </a:r>
            <a:r>
              <a:rPr lang="en-US" dirty="0"/>
              <a:t> instrument is most often indicated for Kennedy Class I, II, and IV arches. </a:t>
            </a:r>
          </a:p>
          <a:p>
            <a:r>
              <a:rPr lang="en-US" dirty="0"/>
              <a:t>A highly adjustable instrument is usually limited to use in patients needing extensive occlusal rehabilitation</a:t>
            </a:r>
            <a:endParaRPr lang="en-IN" dirty="0"/>
          </a:p>
        </p:txBody>
      </p:sp>
    </p:spTree>
    <p:extLst>
      <p:ext uri="{BB962C8B-B14F-4D97-AF65-F5344CB8AC3E}">
        <p14:creationId xmlns:p14="http://schemas.microsoft.com/office/powerpoint/2010/main" val="43878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4863-1930-417A-A450-325BB5C0797E}"/>
              </a:ext>
            </a:extLst>
          </p:cNvPr>
          <p:cNvSpPr>
            <a:spLocks noGrp="1"/>
          </p:cNvSpPr>
          <p:nvPr>
            <p:ph type="title"/>
          </p:nvPr>
        </p:nvSpPr>
        <p:spPr/>
        <p:txBody>
          <a:bodyPr/>
          <a:lstStyle/>
          <a:p>
            <a:r>
              <a:rPr lang="en-IN" dirty="0"/>
              <a:t>Clinical procedures</a:t>
            </a:r>
          </a:p>
        </p:txBody>
      </p:sp>
      <p:sp>
        <p:nvSpPr>
          <p:cNvPr id="3" name="Content Placeholder 2">
            <a:extLst>
              <a:ext uri="{FF2B5EF4-FFF2-40B4-BE49-F238E27FC236}">
                <a16:creationId xmlns:a16="http://schemas.microsoft.com/office/drawing/2014/main" id="{8624B38F-6D62-4A80-AA01-7B2E2AB8FFDE}"/>
              </a:ext>
            </a:extLst>
          </p:cNvPr>
          <p:cNvSpPr>
            <a:spLocks noGrp="1"/>
          </p:cNvSpPr>
          <p:nvPr>
            <p:ph idx="1"/>
          </p:nvPr>
        </p:nvSpPr>
        <p:spPr/>
        <p:txBody>
          <a:bodyPr>
            <a:normAutofit fontScale="92500" lnSpcReduction="20000"/>
          </a:bodyPr>
          <a:lstStyle/>
          <a:p>
            <a:r>
              <a:rPr lang="en-US" dirty="0"/>
              <a:t>The framework with the record base and occlusion rim is properly positioned in the patient’s mouth.</a:t>
            </a:r>
          </a:p>
          <a:p>
            <a:r>
              <a:rPr lang="en-US" dirty="0"/>
              <a:t>The fit is evaluated to ensure that the assembly is fully seated. At this stage, the borders of the record base are adjusted to permit complete seating. </a:t>
            </a:r>
          </a:p>
          <a:p>
            <a:r>
              <a:rPr lang="en-US" dirty="0"/>
              <a:t>If the record is to be made at the centric relation position, the mandible is guided posteriorly and the patient is instructed to close to the desired occlusal vertical dimension.</a:t>
            </a:r>
          </a:p>
          <a:p>
            <a:r>
              <a:rPr lang="en-US" dirty="0"/>
              <a:t> If the maximal </a:t>
            </a:r>
            <a:r>
              <a:rPr lang="en-US" dirty="0" err="1"/>
              <a:t>intercuspal</a:t>
            </a:r>
            <a:r>
              <a:rPr lang="en-US" dirty="0"/>
              <a:t> position is to be used, the patient is instructed to close into that position. </a:t>
            </a:r>
          </a:p>
          <a:p>
            <a:r>
              <a:rPr lang="en-US" dirty="0"/>
              <a:t>Each occlusion rim is adjusted so that no contact occurs between its surface and the cusps of the opposing teeth. A space of approximately 1 mm should be visible</a:t>
            </a:r>
            <a:endParaRPr lang="en-IN" dirty="0"/>
          </a:p>
        </p:txBody>
      </p:sp>
    </p:spTree>
    <p:extLst>
      <p:ext uri="{BB962C8B-B14F-4D97-AF65-F5344CB8AC3E}">
        <p14:creationId xmlns:p14="http://schemas.microsoft.com/office/powerpoint/2010/main" val="24246118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C22BA-FF1E-4FDC-AEF6-5C2FC1D12FE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98EFB7C-0540-41F1-8C9E-C81015CF490F}"/>
              </a:ext>
            </a:extLst>
          </p:cNvPr>
          <p:cNvSpPr>
            <a:spLocks noGrp="1"/>
          </p:cNvSpPr>
          <p:nvPr>
            <p:ph idx="1"/>
          </p:nvPr>
        </p:nvSpPr>
        <p:spPr/>
        <p:txBody>
          <a:bodyPr>
            <a:normAutofit lnSpcReduction="10000"/>
          </a:bodyPr>
          <a:lstStyle/>
          <a:p>
            <a:r>
              <a:rPr lang="en-US" dirty="0"/>
              <a:t>In the event that opposing occlusion rims are to be used, one rim is adjusted to establish an ideal occlusal plane. The opposing rim is then adjusted to be approximately 1 mm short of contact. In most instances, the mandibular rim is used to establish the ideal occlusal plane.</a:t>
            </a:r>
          </a:p>
          <a:p>
            <a:r>
              <a:rPr lang="en-US" dirty="0"/>
              <a:t>This is accomplished using the heights of remaining teeth anteriorly and two thirds the height of the retromolar pad posteriorly. At this juncture, the practitioner should remove the framework from the mouth and prepare shallow V-shaped grooves on the wax surfaces.</a:t>
            </a:r>
          </a:p>
          <a:p>
            <a:r>
              <a:rPr lang="en-US" dirty="0"/>
              <a:t>These grooves permit the removal and accurate replacement of records during record-making and cast-mounting procedures</a:t>
            </a:r>
            <a:endParaRPr lang="en-IN" dirty="0"/>
          </a:p>
        </p:txBody>
      </p:sp>
    </p:spTree>
    <p:extLst>
      <p:ext uri="{BB962C8B-B14F-4D97-AF65-F5344CB8AC3E}">
        <p14:creationId xmlns:p14="http://schemas.microsoft.com/office/powerpoint/2010/main" val="4188649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7AB6B-40CA-495B-A56F-156BEDF286A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6F56A45-332A-476B-AB4E-B4D03BB53F52}"/>
              </a:ext>
            </a:extLst>
          </p:cNvPr>
          <p:cNvSpPr>
            <a:spLocks noGrp="1"/>
          </p:cNvSpPr>
          <p:nvPr>
            <p:ph idx="1"/>
          </p:nvPr>
        </p:nvSpPr>
        <p:spPr/>
        <p:txBody>
          <a:bodyPr>
            <a:normAutofit fontScale="92500" lnSpcReduction="10000"/>
          </a:bodyPr>
          <a:lstStyle/>
          <a:p>
            <a:r>
              <a:rPr lang="en-US" dirty="0"/>
              <a:t>The entire assembly is then returned to the mouth in preparation for jaw relation procedures. The practitioner should explain the process to the patient and rehearse the procedures several times before the first record is made. An informed patient is generally more cooperative and more likely to perform the required movements in an accurate and timely manner.</a:t>
            </a:r>
          </a:p>
          <a:p>
            <a:r>
              <a:rPr lang="en-US" dirty="0"/>
              <a:t>The chosen recording material is prepared and introduced into the oral cavity . </a:t>
            </a:r>
          </a:p>
          <a:p>
            <a:r>
              <a:rPr lang="en-US" dirty="0"/>
              <a:t>The patient is then guided into the desired closure and the recording medium is allowed to reach the appropriate consistency . The record is removed from the mouth and trimmed to the desired dimension. </a:t>
            </a:r>
          </a:p>
          <a:p>
            <a:r>
              <a:rPr lang="en-US" dirty="0"/>
              <a:t>If desired, additional records may be made at this time</a:t>
            </a:r>
            <a:endParaRPr lang="en-IN" dirty="0"/>
          </a:p>
        </p:txBody>
      </p:sp>
    </p:spTree>
    <p:extLst>
      <p:ext uri="{BB962C8B-B14F-4D97-AF65-F5344CB8AC3E}">
        <p14:creationId xmlns:p14="http://schemas.microsoft.com/office/powerpoint/2010/main" val="8371933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9B36A-B470-4362-BCB3-3A438E3F1F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5059C53-9186-4D4F-8D8B-6D3FA058D623}"/>
              </a:ext>
            </a:extLst>
          </p:cNvPr>
          <p:cNvSpPr>
            <a:spLocks noGrp="1"/>
          </p:cNvSpPr>
          <p:nvPr>
            <p:ph idx="1"/>
          </p:nvPr>
        </p:nvSpPr>
        <p:spPr/>
        <p:txBody>
          <a:bodyPr/>
          <a:lstStyle/>
          <a:p>
            <a:r>
              <a:rPr lang="en-US" dirty="0"/>
              <a:t>The greatest cause of inaccurate jaw relation records is uncontrolled pressure. If any force is placed on a </a:t>
            </a:r>
            <a:r>
              <a:rPr lang="en-US" dirty="0" err="1"/>
              <a:t>tissueborne</a:t>
            </a:r>
            <a:r>
              <a:rPr lang="en-US" dirty="0"/>
              <a:t> occlusion rim, the associated record base will de</a:t>
            </a:r>
          </a:p>
          <a:p>
            <a:r>
              <a:rPr lang="en-US" dirty="0"/>
              <a:t>the underlying soft </a:t>
            </a:r>
            <a:r>
              <a:rPr lang="en-US" dirty="0" err="1"/>
              <a:t>tissues.This</a:t>
            </a:r>
            <a:r>
              <a:rPr lang="en-US" dirty="0"/>
              <a:t> results in movement of the record base and an inaccurate jaw relation record. Therefore, if any portion of the wax occlusion rim shows through the recording medium, that portion of the occlusion rim should be reduced and the record should be remade. If the jaw relation record is accurate, the mandibular cast may be mounted on the articulator.</a:t>
            </a:r>
            <a:endParaRPr lang="en-IN" dirty="0"/>
          </a:p>
        </p:txBody>
      </p:sp>
    </p:spTree>
    <p:extLst>
      <p:ext uri="{BB962C8B-B14F-4D97-AF65-F5344CB8AC3E}">
        <p14:creationId xmlns:p14="http://schemas.microsoft.com/office/powerpoint/2010/main" val="1826116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BF09C-837E-4365-BEC9-AAFF0B743A48}"/>
              </a:ext>
            </a:extLst>
          </p:cNvPr>
          <p:cNvSpPr>
            <a:spLocks noGrp="1"/>
          </p:cNvSpPr>
          <p:nvPr>
            <p:ph type="title"/>
          </p:nvPr>
        </p:nvSpPr>
        <p:spPr/>
        <p:txBody>
          <a:bodyPr/>
          <a:lstStyle/>
          <a:p>
            <a:r>
              <a:rPr lang="en-IN" dirty="0"/>
              <a:t>Mounting the mandibular cast</a:t>
            </a:r>
          </a:p>
        </p:txBody>
      </p:sp>
      <p:sp>
        <p:nvSpPr>
          <p:cNvPr id="3" name="Content Placeholder 2">
            <a:extLst>
              <a:ext uri="{FF2B5EF4-FFF2-40B4-BE49-F238E27FC236}">
                <a16:creationId xmlns:a16="http://schemas.microsoft.com/office/drawing/2014/main" id="{D2E4B937-BC24-4C8E-A812-9CD255A0C89B}"/>
              </a:ext>
            </a:extLst>
          </p:cNvPr>
          <p:cNvSpPr>
            <a:spLocks noGrp="1"/>
          </p:cNvSpPr>
          <p:nvPr>
            <p:ph idx="1"/>
          </p:nvPr>
        </p:nvSpPr>
        <p:spPr/>
        <p:txBody>
          <a:bodyPr/>
          <a:lstStyle/>
          <a:p>
            <a:r>
              <a:rPr lang="en-US" dirty="0"/>
              <a:t>the practitioner should have </a:t>
            </a:r>
          </a:p>
          <a:p>
            <a:r>
              <a:rPr lang="en-US" dirty="0"/>
              <a:t>(1) an accurate maxillary cast that has been properly mounted on the chosen articulator,</a:t>
            </a:r>
          </a:p>
          <a:p>
            <a:r>
              <a:rPr lang="en-US" dirty="0"/>
              <a:t> (2) an accurate mandibular cast,</a:t>
            </a:r>
          </a:p>
          <a:p>
            <a:r>
              <a:rPr lang="en-US" dirty="0"/>
              <a:t> (3) one or more properly adjusted frameworks with the associated record bases and occlusion rims, and</a:t>
            </a:r>
          </a:p>
          <a:p>
            <a:r>
              <a:rPr lang="en-US" dirty="0"/>
              <a:t> (4) accurate interocclusal record</a:t>
            </a:r>
            <a:endParaRPr lang="en-IN" dirty="0"/>
          </a:p>
        </p:txBody>
      </p:sp>
    </p:spTree>
    <p:extLst>
      <p:ext uri="{BB962C8B-B14F-4D97-AF65-F5344CB8AC3E}">
        <p14:creationId xmlns:p14="http://schemas.microsoft.com/office/powerpoint/2010/main" val="38526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6A648-B84D-4E50-A6B2-AAB043E866B5}"/>
              </a:ext>
            </a:extLst>
          </p:cNvPr>
          <p:cNvSpPr>
            <a:spLocks noGrp="1"/>
          </p:cNvSpPr>
          <p:nvPr>
            <p:ph type="title"/>
          </p:nvPr>
        </p:nvSpPr>
        <p:spPr/>
        <p:txBody>
          <a:bodyPr/>
          <a:lstStyle/>
          <a:p>
            <a:r>
              <a:rPr lang="en-US" dirty="0"/>
              <a:t>Factors Influencing the Development of Occlusion</a:t>
            </a:r>
            <a:endParaRPr lang="en-IN" dirty="0"/>
          </a:p>
        </p:txBody>
      </p:sp>
      <p:sp>
        <p:nvSpPr>
          <p:cNvPr id="3" name="Content Placeholder 2">
            <a:extLst>
              <a:ext uri="{FF2B5EF4-FFF2-40B4-BE49-F238E27FC236}">
                <a16:creationId xmlns:a16="http://schemas.microsoft.com/office/drawing/2014/main" id="{A191E6FE-A308-4B45-BA4C-01B23DE5F951}"/>
              </a:ext>
            </a:extLst>
          </p:cNvPr>
          <p:cNvSpPr>
            <a:spLocks noGrp="1"/>
          </p:cNvSpPr>
          <p:nvPr>
            <p:ph idx="1"/>
          </p:nvPr>
        </p:nvSpPr>
        <p:spPr/>
        <p:txBody>
          <a:bodyPr/>
          <a:lstStyle/>
          <a:p>
            <a:r>
              <a:rPr lang="en-US" dirty="0"/>
              <a:t>The inclination of the condylar guidance.</a:t>
            </a:r>
          </a:p>
          <a:p>
            <a:r>
              <a:rPr lang="en-US" dirty="0"/>
              <a:t> The inclination of the plane of orientation </a:t>
            </a:r>
          </a:p>
          <a:p>
            <a:r>
              <a:rPr lang="en-US" dirty="0"/>
              <a:t> The prominence of the compensating curve.</a:t>
            </a:r>
          </a:p>
          <a:p>
            <a:r>
              <a:rPr lang="en-US" dirty="0"/>
              <a:t> The inclination of the incisal guidance.</a:t>
            </a:r>
          </a:p>
          <a:p>
            <a:r>
              <a:rPr lang="en-US" dirty="0"/>
              <a:t> The heights of the cusps</a:t>
            </a:r>
            <a:endParaRPr lang="en-IN" dirty="0"/>
          </a:p>
        </p:txBody>
      </p:sp>
    </p:spTree>
    <p:extLst>
      <p:ext uri="{BB962C8B-B14F-4D97-AF65-F5344CB8AC3E}">
        <p14:creationId xmlns:p14="http://schemas.microsoft.com/office/powerpoint/2010/main" val="9768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A15B-7367-4E87-965D-57CAB319192F}"/>
              </a:ext>
            </a:extLst>
          </p:cNvPr>
          <p:cNvSpPr>
            <a:spLocks noGrp="1"/>
          </p:cNvSpPr>
          <p:nvPr>
            <p:ph type="title"/>
          </p:nvPr>
        </p:nvSpPr>
        <p:spPr/>
        <p:txBody>
          <a:bodyPr/>
          <a:lstStyle/>
          <a:p>
            <a:r>
              <a:rPr lang="en-IN" dirty="0"/>
              <a:t>Arrangement of Prosthetic Teeth</a:t>
            </a:r>
          </a:p>
        </p:txBody>
      </p:sp>
      <p:sp>
        <p:nvSpPr>
          <p:cNvPr id="3" name="Content Placeholder 2">
            <a:extLst>
              <a:ext uri="{FF2B5EF4-FFF2-40B4-BE49-F238E27FC236}">
                <a16:creationId xmlns:a16="http://schemas.microsoft.com/office/drawing/2014/main" id="{993C641E-0E41-49E3-87F0-9D11218EA361}"/>
              </a:ext>
            </a:extLst>
          </p:cNvPr>
          <p:cNvSpPr>
            <a:spLocks noGrp="1"/>
          </p:cNvSpPr>
          <p:nvPr>
            <p:ph idx="1"/>
          </p:nvPr>
        </p:nvSpPr>
        <p:spPr/>
        <p:txBody>
          <a:bodyPr/>
          <a:lstStyle/>
          <a:p>
            <a:r>
              <a:rPr lang="en-US" dirty="0"/>
              <a:t>Completion of the articulator mounting and a thorough assessment of the occlusal requirements, the practitioner should be able to perform or prescribe the proper arrangement of prosthetic teeth</a:t>
            </a:r>
            <a:endParaRPr lang="en-IN" dirty="0"/>
          </a:p>
        </p:txBody>
      </p:sp>
    </p:spTree>
    <p:extLst>
      <p:ext uri="{BB962C8B-B14F-4D97-AF65-F5344CB8AC3E}">
        <p14:creationId xmlns:p14="http://schemas.microsoft.com/office/powerpoint/2010/main" val="1498078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513D-ECC6-4756-AE7A-A55ED59B96B1}"/>
              </a:ext>
            </a:extLst>
          </p:cNvPr>
          <p:cNvSpPr>
            <a:spLocks noGrp="1"/>
          </p:cNvSpPr>
          <p:nvPr>
            <p:ph type="title"/>
          </p:nvPr>
        </p:nvSpPr>
        <p:spPr/>
        <p:txBody>
          <a:bodyPr/>
          <a:lstStyle/>
          <a:p>
            <a:r>
              <a:rPr lang="en-US" dirty="0"/>
              <a:t>Positioning a denture tooth adjacent to a clasp assembly</a:t>
            </a:r>
            <a:endParaRPr lang="en-IN" dirty="0"/>
          </a:p>
        </p:txBody>
      </p:sp>
      <p:sp>
        <p:nvSpPr>
          <p:cNvPr id="3" name="Content Placeholder 2">
            <a:extLst>
              <a:ext uri="{FF2B5EF4-FFF2-40B4-BE49-F238E27FC236}">
                <a16:creationId xmlns:a16="http://schemas.microsoft.com/office/drawing/2014/main" id="{9011FCDD-C833-4B84-92A3-F7EFB7550871}"/>
              </a:ext>
            </a:extLst>
          </p:cNvPr>
          <p:cNvSpPr>
            <a:spLocks noGrp="1"/>
          </p:cNvSpPr>
          <p:nvPr>
            <p:ph idx="1"/>
          </p:nvPr>
        </p:nvSpPr>
        <p:spPr/>
        <p:txBody>
          <a:bodyPr/>
          <a:lstStyle/>
          <a:p>
            <a:r>
              <a:rPr lang="en-US" dirty="0"/>
              <a:t>It is often difficult to properly position a denture tooth adjacent to a clasp assembly or a minor connector.</a:t>
            </a:r>
          </a:p>
          <a:p>
            <a:r>
              <a:rPr lang="en-US" dirty="0"/>
              <a:t> Such a tooth must not only be adapted to function against the opposing occlusion, but also must be adapted to the clasp assembly, the minor connector, the residual ridge, and the resin-retaining components of the framework</a:t>
            </a:r>
            <a:endParaRPr lang="en-IN" dirty="0"/>
          </a:p>
        </p:txBody>
      </p:sp>
    </p:spTree>
    <p:extLst>
      <p:ext uri="{BB962C8B-B14F-4D97-AF65-F5344CB8AC3E}">
        <p14:creationId xmlns:p14="http://schemas.microsoft.com/office/powerpoint/2010/main" val="114547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677A2-B324-4C6B-84BB-E49C763C0F6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5CCD98B-98EA-4274-BA10-76FB34C66F6C}"/>
              </a:ext>
            </a:extLst>
          </p:cNvPr>
          <p:cNvSpPr>
            <a:spLocks noGrp="1"/>
          </p:cNvSpPr>
          <p:nvPr>
            <p:ph idx="1"/>
          </p:nvPr>
        </p:nvSpPr>
        <p:spPr/>
        <p:txBody>
          <a:bodyPr/>
          <a:lstStyle/>
          <a:p>
            <a:r>
              <a:rPr lang="en-US" dirty="0"/>
              <a:t>To minimize the amount of recontouring that must be done at any one time, tooth adaptation may be done in stages. </a:t>
            </a:r>
          </a:p>
          <a:p>
            <a:r>
              <a:rPr lang="en-US" dirty="0"/>
              <a:t>During the first stage of this process, the practitioner removes the metal framework and fits the tooth to the residual ridge and the opposing occlusion . </a:t>
            </a:r>
          </a:p>
          <a:p>
            <a:r>
              <a:rPr lang="en-US" dirty="0"/>
              <a:t>The denture tooth is reduced by grinding on the lingual and central portions of the ridge lap.</a:t>
            </a:r>
          </a:p>
          <a:p>
            <a:r>
              <a:rPr lang="en-US" dirty="0"/>
              <a:t>The facial surface of the tooth is preserved to maintain crown length. The tooth is then positioned to provide the most ideal cusp-to-fossa relationship that is obtainable</a:t>
            </a:r>
            <a:endParaRPr lang="en-IN" dirty="0"/>
          </a:p>
        </p:txBody>
      </p:sp>
    </p:spTree>
    <p:extLst>
      <p:ext uri="{BB962C8B-B14F-4D97-AF65-F5344CB8AC3E}">
        <p14:creationId xmlns:p14="http://schemas.microsoft.com/office/powerpoint/2010/main" val="250799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31CA-A7F4-4F37-9D40-0B9B7BEC35D1}"/>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63017EBD-364A-4F8A-BA26-3981B148C06F}"/>
              </a:ext>
            </a:extLst>
          </p:cNvPr>
          <p:cNvSpPr>
            <a:spLocks noGrp="1"/>
          </p:cNvSpPr>
          <p:nvPr>
            <p:ph idx="1"/>
          </p:nvPr>
        </p:nvSpPr>
        <p:spPr/>
        <p:txBody>
          <a:bodyPr>
            <a:normAutofit/>
          </a:bodyPr>
          <a:lstStyle/>
          <a:p>
            <a:r>
              <a:rPr lang="en-IN" dirty="0"/>
              <a:t>Introduction</a:t>
            </a:r>
          </a:p>
          <a:p>
            <a:r>
              <a:rPr lang="en-IN" dirty="0"/>
              <a:t>Summary</a:t>
            </a:r>
          </a:p>
          <a:p>
            <a:r>
              <a:rPr lang="en-IN" dirty="0"/>
              <a:t>Take Home message</a:t>
            </a:r>
          </a:p>
          <a:p>
            <a:r>
              <a:rPr lang="en-IN" dirty="0"/>
              <a:t>References</a:t>
            </a:r>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40080519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2C0AB-1E53-4B68-9470-0CF5C25D77FF}"/>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163FB146-B0F7-453C-B2EE-7D1DE2805F70}"/>
              </a:ext>
            </a:extLst>
          </p:cNvPr>
          <p:cNvSpPr>
            <a:spLocks noGrp="1"/>
          </p:cNvSpPr>
          <p:nvPr>
            <p:ph idx="1"/>
          </p:nvPr>
        </p:nvSpPr>
        <p:spPr/>
        <p:txBody>
          <a:bodyPr/>
          <a:lstStyle/>
          <a:p>
            <a:r>
              <a:rPr lang="en-US" dirty="0"/>
              <a:t>Simultaneous bilateral occlusal contact of opposing posterior teeth should be present when the patient is in maximal </a:t>
            </a:r>
            <a:r>
              <a:rPr lang="en-US" dirty="0" err="1"/>
              <a:t>intercuspal</a:t>
            </a:r>
            <a:r>
              <a:rPr lang="en-US" dirty="0"/>
              <a:t> position. Contact must occur between natural teeth, between natural and artificial teeth, and between artificial teeth.</a:t>
            </a:r>
          </a:p>
          <a:p>
            <a:r>
              <a:rPr lang="en-US" dirty="0"/>
              <a:t> A prosthesis must not hold opposing natural teeth apart, or some form of destruction will occur. For a tooth-borne removable partial denture, the occlusion should be similar to a harmonious natural dentition. </a:t>
            </a:r>
          </a:p>
          <a:p>
            <a:r>
              <a:rPr lang="en-US" dirty="0"/>
              <a:t>In most patients, a mutually protected articulation is the goal.</a:t>
            </a:r>
            <a:endParaRPr lang="en-IN" dirty="0"/>
          </a:p>
        </p:txBody>
      </p:sp>
    </p:spTree>
    <p:extLst>
      <p:ext uri="{BB962C8B-B14F-4D97-AF65-F5344CB8AC3E}">
        <p14:creationId xmlns:p14="http://schemas.microsoft.com/office/powerpoint/2010/main" val="4072189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F3BD-695E-470A-B0AA-FE0F07623D44}"/>
              </a:ext>
            </a:extLst>
          </p:cNvPr>
          <p:cNvSpPr>
            <a:spLocks noGrp="1"/>
          </p:cNvSpPr>
          <p:nvPr>
            <p:ph type="title"/>
          </p:nvPr>
        </p:nvSpPr>
        <p:spPr/>
        <p:txBody>
          <a:bodyPr/>
          <a:lstStyle/>
          <a:p>
            <a:r>
              <a:rPr lang="en-IN" dirty="0"/>
              <a:t>References</a:t>
            </a:r>
          </a:p>
        </p:txBody>
      </p:sp>
      <p:sp>
        <p:nvSpPr>
          <p:cNvPr id="3" name="Content Placeholder 2">
            <a:extLst>
              <a:ext uri="{FF2B5EF4-FFF2-40B4-BE49-F238E27FC236}">
                <a16:creationId xmlns:a16="http://schemas.microsoft.com/office/drawing/2014/main" id="{A9A51E26-2AF9-4DFE-9A68-2C8F2B97BA2C}"/>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endParaRPr lang="en-IN" dirty="0"/>
          </a:p>
        </p:txBody>
      </p:sp>
    </p:spTree>
    <p:extLst>
      <p:ext uri="{BB962C8B-B14F-4D97-AF65-F5344CB8AC3E}">
        <p14:creationId xmlns:p14="http://schemas.microsoft.com/office/powerpoint/2010/main" val="3868738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B2C6-31FA-4385-86B1-6F004A9C4109}"/>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D5621F35-C7BB-4BE3-834B-3FAD6F01F66A}"/>
              </a:ext>
            </a:extLst>
          </p:cNvPr>
          <p:cNvSpPr>
            <a:spLocks noGrp="1"/>
          </p:cNvSpPr>
          <p:nvPr>
            <p:ph idx="1"/>
          </p:nvPr>
        </p:nvSpPr>
        <p:spPr/>
        <p:txBody>
          <a:bodyPr/>
          <a:lstStyle/>
          <a:p>
            <a:pPr algn="just"/>
            <a:r>
              <a:rPr lang="en-US" dirty="0"/>
              <a:t>Clinical appointment for accurately establishing a definitive jaw relation is often overlooked. </a:t>
            </a:r>
          </a:p>
          <a:p>
            <a:pPr algn="just"/>
            <a:r>
              <a:rPr lang="en-US" dirty="0"/>
              <a:t>This appointment is essential when the opposing casts cannot be accurately hand articulated or when the removable partial denture will be constructed at a position other than maximal </a:t>
            </a:r>
            <a:r>
              <a:rPr lang="en-US" dirty="0" err="1"/>
              <a:t>intercuspal</a:t>
            </a:r>
            <a:r>
              <a:rPr lang="en-US" dirty="0"/>
              <a:t> position.</a:t>
            </a:r>
          </a:p>
          <a:p>
            <a:pPr algn="just"/>
            <a:r>
              <a:rPr lang="en-US" dirty="0"/>
              <a:t>The appointment is usually needed following a corrected cast procedure, since the lack of posterior occlusion in Class I and Class II partially edentulous arches makes it impossible to accurately hand articulate the master casts</a:t>
            </a:r>
            <a:endParaRPr lang="en-IN" dirty="0"/>
          </a:p>
        </p:txBody>
      </p:sp>
    </p:spTree>
    <p:extLst>
      <p:ext uri="{BB962C8B-B14F-4D97-AF65-F5344CB8AC3E}">
        <p14:creationId xmlns:p14="http://schemas.microsoft.com/office/powerpoint/2010/main" val="4223600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986C-18FB-41A2-90BF-0E2BD7E994B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209D54E-D933-4A86-A142-B587B5536919}"/>
              </a:ext>
            </a:extLst>
          </p:cNvPr>
          <p:cNvSpPr>
            <a:spLocks noGrp="1"/>
          </p:cNvSpPr>
          <p:nvPr>
            <p:ph idx="1"/>
          </p:nvPr>
        </p:nvSpPr>
        <p:spPr/>
        <p:txBody>
          <a:bodyPr/>
          <a:lstStyle/>
          <a:p>
            <a:pPr algn="just"/>
            <a:r>
              <a:rPr lang="en-US" dirty="0"/>
              <a:t>The desired occlusal scheme for a removable partial denture may vary from that of a complete denture (bilaterally balanced occlusion) to that of a fixed partial denture (</a:t>
            </a:r>
            <a:r>
              <a:rPr lang="en-US" dirty="0" err="1"/>
              <a:t>disclusion</a:t>
            </a:r>
            <a:r>
              <a:rPr lang="en-US" dirty="0"/>
              <a:t> of the posterior teeth in eccentric jaw positions). </a:t>
            </a:r>
          </a:p>
          <a:p>
            <a:pPr marL="0" indent="0" algn="just">
              <a:buNone/>
            </a:pPr>
            <a:endParaRPr lang="en-US" dirty="0"/>
          </a:p>
          <a:p>
            <a:pPr algn="just"/>
            <a:r>
              <a:rPr lang="en-US" dirty="0"/>
              <a:t>The decision must be based upon a variety of factors, including the number and distribution of remaining teeth, the existing periodontal conditions, and the type of occlusion in the opposing arch.</a:t>
            </a:r>
            <a:endParaRPr lang="en-IN" dirty="0"/>
          </a:p>
        </p:txBody>
      </p:sp>
    </p:spTree>
    <p:extLst>
      <p:ext uri="{BB962C8B-B14F-4D97-AF65-F5344CB8AC3E}">
        <p14:creationId xmlns:p14="http://schemas.microsoft.com/office/powerpoint/2010/main" val="211892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42B30-3A6A-4D50-A2C7-3D36A3F263E0}"/>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38C5640C-A2D3-4AC3-B337-DF0C230C1195}"/>
              </a:ext>
            </a:extLst>
          </p:cNvPr>
          <p:cNvSpPr>
            <a:spLocks noGrp="1"/>
          </p:cNvSpPr>
          <p:nvPr>
            <p:ph idx="1"/>
          </p:nvPr>
        </p:nvSpPr>
        <p:spPr/>
        <p:txBody>
          <a:bodyPr/>
          <a:lstStyle/>
          <a:p>
            <a:pPr algn="just"/>
            <a:r>
              <a:rPr lang="en-US" dirty="0"/>
              <a:t>The goal in developing an occlusal scheme for a removable partial denture is to establish and maintain a harmonious relationship with all oral structures and to provide a masticatory apparatus that is efficient and esthetically acceptable. </a:t>
            </a:r>
          </a:p>
          <a:p>
            <a:pPr algn="just"/>
            <a:r>
              <a:rPr lang="en-US" dirty="0"/>
              <a:t>In the case of a tooth-tissue– supported removable partial denture, the practitioner must attempt to distribute forces to those structures capable of withstanding them</a:t>
            </a:r>
            <a:endParaRPr lang="en-IN" dirty="0"/>
          </a:p>
        </p:txBody>
      </p:sp>
    </p:spTree>
    <p:extLst>
      <p:ext uri="{BB962C8B-B14F-4D97-AF65-F5344CB8AC3E}">
        <p14:creationId xmlns:p14="http://schemas.microsoft.com/office/powerpoint/2010/main" val="43668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44CE-7BB2-4CF0-9539-F1F80222F1F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F224D8E-7AA1-4CA6-AFB3-9E77A7951622}"/>
              </a:ext>
            </a:extLst>
          </p:cNvPr>
          <p:cNvSpPr>
            <a:spLocks noGrp="1"/>
          </p:cNvSpPr>
          <p:nvPr>
            <p:ph idx="1"/>
          </p:nvPr>
        </p:nvSpPr>
        <p:spPr/>
        <p:txBody>
          <a:bodyPr/>
          <a:lstStyle/>
          <a:p>
            <a:pPr algn="just"/>
            <a:r>
              <a:rPr lang="en-US" dirty="0"/>
              <a:t>Occlusal harmony must be present in centric relation, maximal </a:t>
            </a:r>
            <a:r>
              <a:rPr lang="en-US" dirty="0" err="1"/>
              <a:t>intercuspal</a:t>
            </a:r>
            <a:r>
              <a:rPr lang="en-US" dirty="0"/>
              <a:t> position, and all eccentric positions. </a:t>
            </a:r>
          </a:p>
          <a:p>
            <a:pPr algn="just"/>
            <a:r>
              <a:rPr lang="en-US" dirty="0"/>
              <a:t>Sustained deflective contact in any position will result in damage to the periodontium or the neuromuscular system that controls mandibular movement. </a:t>
            </a:r>
          </a:p>
          <a:p>
            <a:pPr algn="just"/>
            <a:r>
              <a:rPr lang="en-US" dirty="0"/>
              <a:t>For practical purposes, occlusal relationships may be described in terms of vertical and horizontal components. </a:t>
            </a:r>
          </a:p>
          <a:p>
            <a:pPr algn="just"/>
            <a:r>
              <a:rPr lang="en-US" dirty="0"/>
              <a:t>.</a:t>
            </a:r>
            <a:endParaRPr lang="en-IN" dirty="0"/>
          </a:p>
        </p:txBody>
      </p:sp>
    </p:spTree>
    <p:extLst>
      <p:ext uri="{BB962C8B-B14F-4D97-AF65-F5344CB8AC3E}">
        <p14:creationId xmlns:p14="http://schemas.microsoft.com/office/powerpoint/2010/main" val="3889018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07A79-7F90-4AD4-B147-C596C4962773}"/>
              </a:ext>
            </a:extLst>
          </p:cNvPr>
          <p:cNvSpPr>
            <a:spLocks noGrp="1"/>
          </p:cNvSpPr>
          <p:nvPr>
            <p:ph type="title"/>
          </p:nvPr>
        </p:nvSpPr>
        <p:spPr/>
        <p:txBody>
          <a:bodyPr/>
          <a:lstStyle/>
          <a:p>
            <a:r>
              <a:rPr lang="en-IN" dirty="0"/>
              <a:t>Vertical Jaw Relation</a:t>
            </a:r>
          </a:p>
        </p:txBody>
      </p:sp>
      <p:sp>
        <p:nvSpPr>
          <p:cNvPr id="3" name="Content Placeholder 2">
            <a:extLst>
              <a:ext uri="{FF2B5EF4-FFF2-40B4-BE49-F238E27FC236}">
                <a16:creationId xmlns:a16="http://schemas.microsoft.com/office/drawing/2014/main" id="{743F8B94-057D-4E56-A3E7-986FDF6F5B86}"/>
              </a:ext>
            </a:extLst>
          </p:cNvPr>
          <p:cNvSpPr>
            <a:spLocks noGrp="1"/>
          </p:cNvSpPr>
          <p:nvPr>
            <p:ph idx="1"/>
          </p:nvPr>
        </p:nvSpPr>
        <p:spPr/>
        <p:txBody>
          <a:bodyPr>
            <a:normAutofit fontScale="92500" lnSpcReduction="10000"/>
          </a:bodyPr>
          <a:lstStyle/>
          <a:p>
            <a:r>
              <a:rPr lang="en-US" dirty="0"/>
              <a:t>Vertical dimension refers to a vertical measurement of the face between two arbitrary points. </a:t>
            </a:r>
          </a:p>
          <a:p>
            <a:r>
              <a:rPr lang="en-US" dirty="0"/>
              <a:t>For convenience, one point is generally placed on a patient’s nose and the other on the patient’s chin. </a:t>
            </a:r>
          </a:p>
          <a:p>
            <a:r>
              <a:rPr lang="en-US" dirty="0"/>
              <a:t>Two very important vertical dimensions are recognized for each patient. </a:t>
            </a:r>
          </a:p>
          <a:p>
            <a:r>
              <a:rPr lang="en-US" dirty="0"/>
              <a:t>They are described as the physiologic rest dimension and the occlusal vertical dimension. </a:t>
            </a:r>
          </a:p>
          <a:p>
            <a:r>
              <a:rPr lang="en-US" dirty="0"/>
              <a:t>The physiologic rest dimension is determined when the patient is in an upright position and is completely at rest. </a:t>
            </a:r>
          </a:p>
          <a:p>
            <a:r>
              <a:rPr lang="en-US" dirty="0"/>
              <a:t>The mandibular position is produced by a muscular balance between the muscles of mastication, the post cervical muscle group, the infrahyoid </a:t>
            </a:r>
            <a:r>
              <a:rPr lang="en-US" dirty="0" err="1"/>
              <a:t>mus</a:t>
            </a:r>
            <a:endParaRPr lang="en-IN" dirty="0"/>
          </a:p>
        </p:txBody>
      </p:sp>
    </p:spTree>
    <p:extLst>
      <p:ext uri="{BB962C8B-B14F-4D97-AF65-F5344CB8AC3E}">
        <p14:creationId xmlns:p14="http://schemas.microsoft.com/office/powerpoint/2010/main" val="2095350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CFA20-15DB-42C1-B4B5-B0EC672509D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B91D61F-448C-4A89-9DA5-CA38D128040B}"/>
              </a:ext>
            </a:extLst>
          </p:cNvPr>
          <p:cNvSpPr>
            <a:spLocks noGrp="1"/>
          </p:cNvSpPr>
          <p:nvPr>
            <p:ph idx="1"/>
          </p:nvPr>
        </p:nvSpPr>
        <p:spPr/>
        <p:txBody>
          <a:bodyPr>
            <a:normAutofit lnSpcReduction="10000"/>
          </a:bodyPr>
          <a:lstStyle/>
          <a:p>
            <a:r>
              <a:rPr lang="en-US" dirty="0"/>
              <a:t>suprahyoid muscle group.</a:t>
            </a:r>
          </a:p>
          <a:p>
            <a:r>
              <a:rPr lang="en-US" dirty="0"/>
              <a:t>At this position, the patient’s maxillary and mandibular teeth should not be touching. </a:t>
            </a:r>
          </a:p>
          <a:p>
            <a:r>
              <a:rPr lang="en-US" dirty="0"/>
              <a:t>The space between the maxillary and mandibular teeth is referred to as the interocclusal rest space.</a:t>
            </a:r>
          </a:p>
          <a:p>
            <a:r>
              <a:rPr lang="en-US" dirty="0"/>
              <a:t>If the patient elevates the mandible from the rest position, the teeth will come into contact.</a:t>
            </a:r>
          </a:p>
          <a:p>
            <a:r>
              <a:rPr lang="en-US" dirty="0"/>
              <a:t>The occlusal vertical dimension is then determined by measuring the vertical dimension while the patient’s teeth are in maximal </a:t>
            </a:r>
            <a:r>
              <a:rPr lang="en-US" dirty="0" err="1"/>
              <a:t>intercuspal</a:t>
            </a:r>
            <a:r>
              <a:rPr lang="en-US" dirty="0"/>
              <a:t> position.</a:t>
            </a:r>
            <a:endParaRPr lang="en-IN" dirty="0"/>
          </a:p>
        </p:txBody>
      </p:sp>
    </p:spTree>
    <p:extLst>
      <p:ext uri="{BB962C8B-B14F-4D97-AF65-F5344CB8AC3E}">
        <p14:creationId xmlns:p14="http://schemas.microsoft.com/office/powerpoint/2010/main" val="3562057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2464</Words>
  <Application>Microsoft Office PowerPoint</Application>
  <PresentationFormat>Widescreen</PresentationFormat>
  <Paragraphs>157</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Times New Roman</vt:lpstr>
      <vt:lpstr>Office Theme</vt:lpstr>
      <vt:lpstr>PowerPoint Presentation</vt:lpstr>
      <vt:lpstr>Specific Learning Objective</vt:lpstr>
      <vt:lpstr>contents</vt:lpstr>
      <vt:lpstr>Introduction</vt:lpstr>
      <vt:lpstr>PowerPoint Presentation</vt:lpstr>
      <vt:lpstr>PowerPoint Presentation</vt:lpstr>
      <vt:lpstr>PowerPoint Presentation</vt:lpstr>
      <vt:lpstr>Vertical Jaw Relation</vt:lpstr>
      <vt:lpstr>PowerPoint Presentation</vt:lpstr>
      <vt:lpstr>PowerPoint Presentation</vt:lpstr>
      <vt:lpstr>Altering the existing occlusal vertical dimension</vt:lpstr>
      <vt:lpstr>PowerPoint Presentation</vt:lpstr>
      <vt:lpstr>PowerPoint Presentation</vt:lpstr>
      <vt:lpstr>PowerPoint Presentation</vt:lpstr>
      <vt:lpstr>Establishing the occlusal vertical dimension</vt:lpstr>
      <vt:lpstr>Horizontal Jaw Relation</vt:lpstr>
      <vt:lpstr>PowerPoint Presentation</vt:lpstr>
      <vt:lpstr>PowerPoint Presentation</vt:lpstr>
      <vt:lpstr>Mounting the Dental Cast</vt:lpstr>
      <vt:lpstr>Choosing an articulator</vt:lpstr>
      <vt:lpstr>Clinical procedures</vt:lpstr>
      <vt:lpstr>PowerPoint Presentation</vt:lpstr>
      <vt:lpstr>PowerPoint Presentation</vt:lpstr>
      <vt:lpstr>PowerPoint Presentation</vt:lpstr>
      <vt:lpstr>Mounting the mandibular cast</vt:lpstr>
      <vt:lpstr>Factors Influencing the Development of Occlusion</vt:lpstr>
      <vt:lpstr>Arrangement of Prosthetic Teeth</vt:lpstr>
      <vt:lpstr>Positioning a denture tooth adjacent to a clasp assembly</vt:lpstr>
      <vt:lpstr>PowerPoint Presentation</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31</cp:revision>
  <dcterms:created xsi:type="dcterms:W3CDTF">2022-09-26T06:33:20Z</dcterms:created>
  <dcterms:modified xsi:type="dcterms:W3CDTF">2022-09-26T08:59:48Z</dcterms:modified>
</cp:coreProperties>
</file>